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15" r:id="rId3"/>
    <p:sldId id="257" r:id="rId4"/>
    <p:sldId id="258" r:id="rId5"/>
    <p:sldId id="259" r:id="rId6"/>
    <p:sldId id="260" r:id="rId7"/>
    <p:sldId id="267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</p:sldIdLst>
  <p:sldSz cx="18288000" cy="10287000"/>
  <p:notesSz cx="6858000" cy="9144000"/>
  <p:embeddedFontLst>
    <p:embeddedFont>
      <p:font typeface="Arial Unicode" panose="020B0604020202020204" charset="-128"/>
      <p:regular r:id="rId38"/>
    </p:embeddedFont>
    <p:embeddedFont>
      <p:font typeface="Arial Unicode Bold" panose="020B0604020202020204" charset="-128"/>
      <p:regular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Wingdings 3" panose="05040102010807070707" pitchFamily="18" charset="2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6318" y="1028699"/>
            <a:ext cx="12001500" cy="4457702"/>
          </a:xfrm>
        </p:spPr>
        <p:txBody>
          <a:bodyPr anchor="b">
            <a:normAutofit/>
          </a:bodyPr>
          <a:lstStyle>
            <a:lvl1pPr algn="l">
              <a:defRPr sz="7200">
                <a:effectLst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318" y="5765801"/>
            <a:ext cx="9601200" cy="2921000"/>
          </a:xfrm>
        </p:spPr>
        <p:txBody>
          <a:bodyPr anchor="t">
            <a:normAutofit/>
          </a:bodyPr>
          <a:lstStyle>
            <a:lvl1pPr marL="0" indent="0" algn="l">
              <a:buNone/>
              <a:defRPr sz="315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342018" y="12701"/>
            <a:ext cx="5715000" cy="5715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162256" y="137318"/>
            <a:ext cx="9120983" cy="9120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53738" y="342900"/>
            <a:ext cx="7429500" cy="742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1003756" y="48418"/>
            <a:ext cx="7279484" cy="7279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768140" y="914402"/>
            <a:ext cx="6515099" cy="65150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9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028700" y="800100"/>
            <a:ext cx="16228218" cy="46863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3" y="5765801"/>
            <a:ext cx="12456315" cy="6858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6172200"/>
            <a:ext cx="12803982" cy="28194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8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1028700"/>
            <a:ext cx="13716002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318" y="5143500"/>
            <a:ext cx="12801600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451601"/>
            <a:ext cx="12801600" cy="2527298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294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8" y="5143500"/>
            <a:ext cx="12801600" cy="25461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699472"/>
            <a:ext cx="12803985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6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1028700"/>
            <a:ext cx="13716000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9" y="5892801"/>
            <a:ext cx="12801602" cy="15747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467600"/>
            <a:ext cx="12801602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8472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8" y="5892801"/>
            <a:ext cx="128016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150098"/>
            <a:ext cx="12801602" cy="18415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42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2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27818" y="1028700"/>
            <a:ext cx="3086100" cy="68580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028700"/>
            <a:ext cx="11734800" cy="7962900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8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4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7" y="3009900"/>
            <a:ext cx="12801602" cy="3422400"/>
          </a:xfrm>
        </p:spPr>
        <p:txBody>
          <a:bodyPr anchor="b">
            <a:normAutofit/>
          </a:bodyPr>
          <a:lstStyle>
            <a:lvl1pPr algn="l">
              <a:defRPr sz="5400" b="0" cap="all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743700"/>
            <a:ext cx="12801600" cy="22479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317" y="1028701"/>
            <a:ext cx="7406483" cy="5422901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2200" y="1028702"/>
            <a:ext cx="7401719" cy="5422899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8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121" y="1028700"/>
            <a:ext cx="69746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317" y="1905794"/>
            <a:ext cx="7406483" cy="4545807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8599" y="1028700"/>
            <a:ext cx="699770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09818" y="1893093"/>
            <a:ext cx="7393782" cy="4545807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7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7518" y="1028700"/>
            <a:ext cx="5486400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318" y="1028700"/>
            <a:ext cx="8915402" cy="7962900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7518" y="3314699"/>
            <a:ext cx="5486400" cy="3136901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8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4218" y="2171700"/>
            <a:ext cx="9029700" cy="17145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3518" y="1371600"/>
            <a:ext cx="4921461" cy="6858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4218" y="4165600"/>
            <a:ext cx="9032082" cy="30734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7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810454" y="4445000"/>
            <a:ext cx="4472787" cy="4813301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6318" y="6730998"/>
            <a:ext cx="12801600" cy="22606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1028701"/>
            <a:ext cx="12801600" cy="542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6618" y="9258301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6318" y="9258301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44801" y="8367713"/>
            <a:ext cx="1713368" cy="1004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09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7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136533"/>
            <a:ext cx="16230600" cy="619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6"/>
              </a:lnSpc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Bold"/>
                <a:ea typeface="Arial Unicode Bold"/>
                <a:cs typeface="Arial Unicode Bold"/>
                <a:sym typeface="Arial Unicode Bold"/>
              </a:rPr>
              <a:t>PHÂN TÍCH YÊU CẦU XÂY DỰNG HỆ THỐNG QUẢN LÝ THƯ VIỆN TRƯỜNG HỌC</a:t>
            </a:r>
          </a:p>
          <a:p>
            <a:pPr algn="ctr">
              <a:lnSpc>
                <a:spcPts val="9695"/>
              </a:lnSpc>
            </a:pPr>
            <a:endParaRPr lang="en-US" sz="960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461438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Nhóm 7: Trương Việt Hoàng, Nguyễn Việt Hưng, Đoàn Duy Khánh, Nông Đức Kiệt, Nguyễn Nguyên Giáp.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109" r="-25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26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Thư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dõi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lịch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Đảm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Quản lý tài khoản cá nhân: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57100" y="3584169"/>
            <a:ext cx="8436772" cy="195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xem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Đổi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khẩu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sau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khẩu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cũ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Hiển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đang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109" r="-25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26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 Quản lý kho sách: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260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mới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đầy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xuất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109" r="-25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26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Theo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dõi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Đảm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diễn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 Quản lý mượn trả: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195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từng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tự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Gắn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cờ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vi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hỏng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109" r="-25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311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kê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&amp;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Xem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kê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vụ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6. Thống kê và báo cáo: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228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kê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kê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nhiều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Xuất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Excel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PDF.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963" r="-389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222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Bảo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7. Quản lý người dùng: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228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Xem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Reset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khẩu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Gửi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tiếp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qua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5583" y="2739279"/>
            <a:ext cx="17036834" cy="4095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571"/>
              </a:lnSpc>
              <a:buAutoNum type="alphaLcParenR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Chức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nghiệp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vụ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Quản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bạn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đọc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Đăng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cập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nhật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thông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tin,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tra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cứu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lịch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sử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đặt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sách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online.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Quản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tài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liệu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sách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Thêm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sửa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xóa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phân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loại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theo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ngành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môn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từ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khóa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trạng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(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còn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mất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hỏng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Quản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trả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Ghi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nhận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trả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tự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động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tính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thông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báo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sắp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quá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xử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phạt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Tìm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kiếm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tra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cứu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Tìm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theo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tên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danh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mục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;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lọc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nâng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cao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theo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năm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trạng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ngành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học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Quản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trị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hệ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Quản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độc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giả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thủ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thư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;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lập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thẻ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lập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phiếu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trả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;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quản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sách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tài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liệu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số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;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phân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quyền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người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dùng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;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xuất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báo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cáo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alt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kê</a:t>
            </a:r>
            <a:r>
              <a:rPr lang="en-US" alt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5687423" cy="6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 Yêu cầu chức năng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B7078DA-8E1B-7CA0-7BFD-9226D8306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83" y="5981700"/>
            <a:ext cx="15108623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b) </a:t>
            </a:r>
            <a:r>
              <a:rPr 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Chức</a:t>
            </a:r>
            <a:r>
              <a:rPr 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năng</a:t>
            </a:r>
            <a:r>
              <a:rPr 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hệ</a:t>
            </a:r>
            <a:r>
              <a:rPr lang="en-US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lang="en-US" sz="2550" dirty="0" err="1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endParaRPr lang="en-US" sz="2550" dirty="0">
              <a:latin typeface="Arial Unicode" panose="020B0604020202020204" charset="-128"/>
              <a:ea typeface="Arial Unicode" panose="020B0604020202020204" charset="-128"/>
              <a:cs typeface="Arial Unicode" panose="020B0604020202020204" charset="-128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sz="2550" dirty="0"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Quản lý người dùng &amp; phân quyền: Đăng nhập/đăng xuất, xác thực tài khoản, phân quyền theo vai trò.</a:t>
            </a:r>
            <a:endParaRPr kumimoji="0" lang="en-US" altLang="en-US" sz="25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" panose="020B0604020202020204" charset="-128"/>
              <a:ea typeface="Arial Unicode" panose="020B0604020202020204" charset="-128"/>
              <a:cs typeface="Arial Unicode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Quản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lý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dữ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liệu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thư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viện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Thêm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sửa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xóa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lưu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trữ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và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tìm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kiếm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sách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tài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liệu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số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tạp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chí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luận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văn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trả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Cập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nhật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trạng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thái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gia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thông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báo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sắp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quá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Thông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báo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&amp;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nhắc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nhở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Gửi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email/SMS/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hệ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khi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sắp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hết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hoặc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quá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hạn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Báo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cáo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&amp;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kê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Tổng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hợp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số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lượng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tình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trạng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sách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được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mượn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nhiều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/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ít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Sao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lưu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&amp;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khôi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phục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Backup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định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kỳ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hỗ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trợ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phục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hồi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dữ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liệu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khi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sự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cố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Khả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năng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tích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hợp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–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mở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rộng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: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Kết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nối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hệ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thống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đào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tạo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thư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viện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điện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tử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,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thanh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</a:t>
            </a:r>
            <a:r>
              <a:rPr kumimoji="0" lang="en-US" altLang="en-US" sz="25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toán</a:t>
            </a:r>
            <a:r>
              <a:rPr kumimoji="0" lang="en-US" altLang="en-US" sz="25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" panose="020B0604020202020204" charset="-128"/>
                <a:ea typeface="Arial Unicode" panose="020B0604020202020204" charset="-128"/>
                <a:cs typeface="Arial Unicode" panose="020B0604020202020204" charset="-128"/>
              </a:rPr>
              <a:t> online.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5583" y="2109597"/>
            <a:ext cx="11244288" cy="141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Yêu cầu phi chức năng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5583" y="2905093"/>
            <a:ext cx="17114286" cy="616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Hiệu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đáp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ứng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500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truy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đồng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hồi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trung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&lt; 3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giây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Bảo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rõ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trò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chế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sao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định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phòng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dụng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uptime ≥ 99%.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chế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tự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gặp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sự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mở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Dễ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mới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module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dụ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toán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hợp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kết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Giao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(UI/UX):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Thân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desktop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mobile (responsive).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tiếng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Việt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tiếng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Anh.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Tuân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chuẩn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WCAG 2.1 (Accessibility).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Chuẩn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MARC21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hợp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với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8183" y="2857475"/>
            <a:ext cx="11931633" cy="7263382"/>
          </a:xfrm>
          <a:custGeom>
            <a:avLst/>
            <a:gdLst/>
            <a:ahLst/>
            <a:cxnLst/>
            <a:rect l="l" t="t" r="r" b="b"/>
            <a:pathLst>
              <a:path w="11931633" h="7263382">
                <a:moveTo>
                  <a:pt x="0" y="0"/>
                </a:moveTo>
                <a:lnTo>
                  <a:pt x="11931634" y="0"/>
                </a:lnTo>
                <a:lnTo>
                  <a:pt x="11931634" y="7263381"/>
                </a:lnTo>
                <a:lnTo>
                  <a:pt x="0" y="726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33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a) ERD: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4242975"/>
            <a:ext cx="11301259" cy="3884808"/>
          </a:xfrm>
          <a:custGeom>
            <a:avLst/>
            <a:gdLst/>
            <a:ahLst/>
            <a:cxnLst/>
            <a:rect l="l" t="t" r="r" b="b"/>
            <a:pathLst>
              <a:path w="11301259" h="3884808">
                <a:moveTo>
                  <a:pt x="0" y="0"/>
                </a:moveTo>
                <a:lnTo>
                  <a:pt x="11301258" y="0"/>
                </a:lnTo>
                <a:lnTo>
                  <a:pt x="11301258" y="3884808"/>
                </a:lnTo>
                <a:lnTo>
                  <a:pt x="0" y="388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Sơ đồ tổng quát: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898" y="3529152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9" y="0"/>
                </a:lnTo>
                <a:lnTo>
                  <a:pt x="11301259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6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Mức 0: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60A17-3E43-2D61-E50D-9C72CEACD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F96A72E-C1E7-3430-2632-6E76FA483388}"/>
              </a:ext>
            </a:extLst>
          </p:cNvPr>
          <p:cNvSpPr txBox="1"/>
          <p:nvPr/>
        </p:nvSpPr>
        <p:spPr>
          <a:xfrm>
            <a:off x="1028700" y="1266825"/>
            <a:ext cx="166497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Bối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cảnh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do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chọn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đề</a:t>
            </a:r>
            <a:r>
              <a:rPr lang="en-US" sz="69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69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endParaRPr lang="en-US" sz="69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5A448E-3605-D19B-1F18-0FE79F22CAE4}"/>
              </a:ext>
            </a:extLst>
          </p:cNvPr>
          <p:cNvSpPr txBox="1"/>
          <p:nvPr/>
        </p:nvSpPr>
        <p:spPr>
          <a:xfrm>
            <a:off x="436999" y="2476500"/>
            <a:ext cx="1724140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Bối cảnh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Trong xu thế chuyển đổi số giáo dục, thư viện trường học vẫn chủ yếu quản lý thủ công, gây khó khăn trong tra cứu, mượn – trả sách và thống kê. Số lượng tài liệu ngày càng nhiều đặt ra nhu cầu cần có một hệ thống quản lý hiện đại, chính xác và thuận tiện.</a:t>
            </a:r>
          </a:p>
          <a:p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Lý do chọn đề tài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Giúp nâng cao hiệu quả quản lý, tiết kiệm thời gian và nhân lực.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Đáp ứng nhu cầu tra cứu, học tập và nghiên cứu của học sinh – giáo viên.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Phù hợp xu thế ứng dụng công nghệ thông tin trong nhà trường.</a:t>
            </a:r>
          </a:p>
          <a:p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Có tính ứng dụng thực tiễn và giá trị nghiên cứu cao.</a:t>
            </a:r>
          </a:p>
        </p:txBody>
      </p:sp>
      <p:pic>
        <p:nvPicPr>
          <p:cNvPr id="1029" name="Picture 5" descr="Hà Nội: Nâng cao hiệu quả hoạt động thư viện trường học đối ...">
            <a:extLst>
              <a:ext uri="{FF2B5EF4-FFF2-40B4-BE49-F238E27FC236}">
                <a16:creationId xmlns:a16="http://schemas.microsoft.com/office/drawing/2014/main" id="{2003AA11-5CE1-E608-B3E5-DB8988D0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6478"/>
            <a:ext cx="18288000" cy="36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646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898" y="3529152"/>
            <a:ext cx="11301259" cy="5664756"/>
          </a:xfrm>
          <a:custGeom>
            <a:avLst/>
            <a:gdLst/>
            <a:ahLst/>
            <a:cxnLst/>
            <a:rect l="l" t="t" r="r" b="b"/>
            <a:pathLst>
              <a:path w="11301259" h="5664756">
                <a:moveTo>
                  <a:pt x="0" y="0"/>
                </a:moveTo>
                <a:lnTo>
                  <a:pt x="11301259" y="0"/>
                </a:lnTo>
                <a:lnTo>
                  <a:pt x="11301259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6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Mức 1: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8327" y="3566700"/>
            <a:ext cx="13834402" cy="2853345"/>
          </a:xfrm>
          <a:custGeom>
            <a:avLst/>
            <a:gdLst/>
            <a:ahLst/>
            <a:cxnLst/>
            <a:rect l="l" t="t" r="r" b="b"/>
            <a:pathLst>
              <a:path w="13834402" h="2853345">
                <a:moveTo>
                  <a:pt x="0" y="0"/>
                </a:moveTo>
                <a:lnTo>
                  <a:pt x="13834402" y="0"/>
                </a:lnTo>
                <a:lnTo>
                  <a:pt x="13834402" y="2853345"/>
                </a:lnTo>
                <a:lnTo>
                  <a:pt x="0" y="2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58327" y="6686299"/>
            <a:ext cx="13834402" cy="2715001"/>
          </a:xfrm>
          <a:custGeom>
            <a:avLst/>
            <a:gdLst/>
            <a:ahLst/>
            <a:cxnLst/>
            <a:rect l="l" t="t" r="r" b="b"/>
            <a:pathLst>
              <a:path w="13834402" h="2715001">
                <a:moveTo>
                  <a:pt x="0" y="0"/>
                </a:moveTo>
                <a:lnTo>
                  <a:pt x="13834402" y="0"/>
                </a:lnTo>
                <a:lnTo>
                  <a:pt x="13834402" y="2715001"/>
                </a:lnTo>
                <a:lnTo>
                  <a:pt x="0" y="271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5583" y="2905093"/>
            <a:ext cx="6291410" cy="6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Mức 1: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2859" y="3566700"/>
            <a:ext cx="13522282" cy="5222981"/>
          </a:xfrm>
          <a:custGeom>
            <a:avLst/>
            <a:gdLst/>
            <a:ahLst/>
            <a:cxnLst/>
            <a:rect l="l" t="t" r="r" b="b"/>
            <a:pathLst>
              <a:path w="13522282" h="5222981">
                <a:moveTo>
                  <a:pt x="0" y="0"/>
                </a:moveTo>
                <a:lnTo>
                  <a:pt x="13522282" y="0"/>
                </a:lnTo>
                <a:lnTo>
                  <a:pt x="13522282" y="5222981"/>
                </a:lnTo>
                <a:lnTo>
                  <a:pt x="0" y="5222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6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Mức 1: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1145" y="4030110"/>
            <a:ext cx="14608766" cy="4145237"/>
          </a:xfrm>
          <a:custGeom>
            <a:avLst/>
            <a:gdLst/>
            <a:ahLst/>
            <a:cxnLst/>
            <a:rect l="l" t="t" r="r" b="b"/>
            <a:pathLst>
              <a:path w="14608766" h="4145237">
                <a:moveTo>
                  <a:pt x="0" y="0"/>
                </a:moveTo>
                <a:lnTo>
                  <a:pt x="14608766" y="0"/>
                </a:lnTo>
                <a:lnTo>
                  <a:pt x="14608766" y="4145237"/>
                </a:lnTo>
                <a:lnTo>
                  <a:pt x="0" y="414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6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b) DFD: 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Mức 1: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535934"/>
            <a:ext cx="11301259" cy="5523490"/>
          </a:xfrm>
          <a:custGeom>
            <a:avLst/>
            <a:gdLst/>
            <a:ahLst/>
            <a:cxnLst/>
            <a:rect l="l" t="t" r="r" b="b"/>
            <a:pathLst>
              <a:path w="11301259" h="5523490">
                <a:moveTo>
                  <a:pt x="0" y="0"/>
                </a:moveTo>
                <a:lnTo>
                  <a:pt x="11301258" y="0"/>
                </a:lnTo>
                <a:lnTo>
                  <a:pt x="11301258" y="5523490"/>
                </a:lnTo>
                <a:lnTo>
                  <a:pt x="0" y="552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66825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Đặc tả và mô hình hóa yêu cầu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4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Mô hình hóa yêu cầu: </a:t>
            </a:r>
          </a:p>
          <a:p>
            <a:pPr algn="l">
              <a:lnSpc>
                <a:spcPts val="5756"/>
              </a:lnSpc>
            </a:pPr>
            <a:endParaRPr lang="en-US" sz="4112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583" y="2905093"/>
            <a:ext cx="6291410" cy="130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c) Usecase:</a:t>
            </a:r>
          </a:p>
          <a:p>
            <a:pPr algn="l">
              <a:lnSpc>
                <a:spcPts val="2575"/>
              </a:lnSpc>
            </a:pPr>
            <a:r>
              <a:rPr lang="en-US" sz="255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Tổng quát:</a:t>
            </a:r>
          </a:p>
          <a:p>
            <a:pPr algn="l">
              <a:lnSpc>
                <a:spcPts val="2575"/>
              </a:lnSpc>
            </a:pPr>
            <a:endParaRPr lang="en-US" sz="255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698481"/>
            <a:ext cx="18288000" cy="3588519"/>
            <a:chOff x="0" y="0"/>
            <a:chExt cx="24384000" cy="4784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4784725"/>
            </a:xfrm>
            <a:custGeom>
              <a:avLst/>
              <a:gdLst/>
              <a:ahLst/>
              <a:cxnLst/>
              <a:rect l="l" t="t" r="r" b="b"/>
              <a:pathLst>
                <a:path w="24384000" h="4784725">
                  <a:moveTo>
                    <a:pt x="0" y="0"/>
                  </a:moveTo>
                  <a:lnTo>
                    <a:pt x="24384000" y="0"/>
                  </a:lnTo>
                  <a:lnTo>
                    <a:pt x="24384000" y="4784725"/>
                  </a:lnTo>
                  <a:lnTo>
                    <a:pt x="0" y="478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108" b="-1411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9196334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366059"/>
            <a:ext cx="9196334" cy="177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Các quy định liên quan</a:t>
            </a:r>
          </a:p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1.1 Quy định về mượn – trả sách</a:t>
            </a:r>
          </a:p>
          <a:p>
            <a:pPr algn="l">
              <a:lnSpc>
                <a:spcPts val="4629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25925" y="1095375"/>
            <a:ext cx="7815086" cy="49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Mỗi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tối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05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một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tối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14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thể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1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7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chưa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trước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trễ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5.000đ/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Làm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hỏng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bồi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thường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bằng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mới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đôi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bìa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1" lvl="1" indent="-275380" algn="l">
              <a:lnSpc>
                <a:spcPts val="3572"/>
              </a:lnSpc>
              <a:buFont typeface="Arial"/>
              <a:buChar char="•"/>
            </a:pP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tham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khảo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–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tạp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luận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văn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đọc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tại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chỗ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về</a:t>
            </a:r>
            <a:r>
              <a:rPr lang="en-US" sz="255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698481"/>
            <a:ext cx="18288000" cy="3588519"/>
            <a:chOff x="0" y="0"/>
            <a:chExt cx="24384000" cy="4784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4784725"/>
            </a:xfrm>
            <a:custGeom>
              <a:avLst/>
              <a:gdLst/>
              <a:ahLst/>
              <a:cxnLst/>
              <a:rect l="l" t="t" r="r" b="b"/>
              <a:pathLst>
                <a:path w="24384000" h="4784725">
                  <a:moveTo>
                    <a:pt x="0" y="0"/>
                  </a:moveTo>
                  <a:lnTo>
                    <a:pt x="24384000" y="0"/>
                  </a:lnTo>
                  <a:lnTo>
                    <a:pt x="24384000" y="4784725"/>
                  </a:lnTo>
                  <a:lnTo>
                    <a:pt x="0" y="478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108" b="-1411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9196334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366059"/>
            <a:ext cx="9196334" cy="177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Các quy định liên quan</a:t>
            </a:r>
          </a:p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1.2. Quy định về quản lý độc giả</a:t>
            </a:r>
          </a:p>
          <a:p>
            <a:pPr algn="l">
              <a:lnSpc>
                <a:spcPts val="4629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25034" y="1095375"/>
            <a:ext cx="7462998" cy="35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Đối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thẻ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sinh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trường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Thẻ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1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học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Thẻ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ngay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chi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20.000đ/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thẻ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vi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nhiều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thể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tạm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1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học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698481"/>
            <a:ext cx="18288000" cy="3588519"/>
            <a:chOff x="0" y="0"/>
            <a:chExt cx="24384000" cy="4784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4784725"/>
            </a:xfrm>
            <a:custGeom>
              <a:avLst/>
              <a:gdLst/>
              <a:ahLst/>
              <a:cxnLst/>
              <a:rect l="l" t="t" r="r" b="b"/>
              <a:pathLst>
                <a:path w="24384000" h="4784725">
                  <a:moveTo>
                    <a:pt x="0" y="0"/>
                  </a:moveTo>
                  <a:lnTo>
                    <a:pt x="24384000" y="0"/>
                  </a:lnTo>
                  <a:lnTo>
                    <a:pt x="24384000" y="4784725"/>
                  </a:lnTo>
                  <a:lnTo>
                    <a:pt x="0" y="478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0086" b="-120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9196334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366059"/>
            <a:ext cx="9196334" cy="235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Các quy định liên quan</a:t>
            </a:r>
          </a:p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1.3. Quy định về quản lý tài liệu</a:t>
            </a:r>
          </a:p>
          <a:p>
            <a:pPr algn="l">
              <a:lnSpc>
                <a:spcPts val="4628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4629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25034" y="1095375"/>
            <a:ext cx="7462998" cy="49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Mỗi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ISBN,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XB, NXB, metadata,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biệt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khung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Dewey (DDC).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Mỗi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gắn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RFID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để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–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ebook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PDF, video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học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sở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riêng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qua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khoản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698481"/>
            <a:ext cx="18288000" cy="3588519"/>
            <a:chOff x="0" y="0"/>
            <a:chExt cx="24384000" cy="4784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4784725"/>
            </a:xfrm>
            <a:custGeom>
              <a:avLst/>
              <a:gdLst/>
              <a:ahLst/>
              <a:cxnLst/>
              <a:rect l="l" t="t" r="r" b="b"/>
              <a:pathLst>
                <a:path w="24384000" h="4784725">
                  <a:moveTo>
                    <a:pt x="0" y="0"/>
                  </a:moveTo>
                  <a:lnTo>
                    <a:pt x="24384000" y="0"/>
                  </a:lnTo>
                  <a:lnTo>
                    <a:pt x="24384000" y="4784725"/>
                  </a:lnTo>
                  <a:lnTo>
                    <a:pt x="0" y="478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9767" b="-1197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9196334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366059"/>
            <a:ext cx="9196334" cy="293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Các quy định liên quan</a:t>
            </a:r>
          </a:p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1.4. Quy định về báo cáo &amp; thống kê</a:t>
            </a:r>
          </a:p>
          <a:p>
            <a:pPr algn="l">
              <a:lnSpc>
                <a:spcPts val="4628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4629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25034" y="1095375"/>
            <a:ext cx="7462998" cy="44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mới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–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lượng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hỏng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tổng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hợp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ban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/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hoạt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đề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xuất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698481"/>
            <a:ext cx="18288000" cy="3588519"/>
            <a:chOff x="0" y="0"/>
            <a:chExt cx="24384000" cy="4784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4784725"/>
            </a:xfrm>
            <a:custGeom>
              <a:avLst/>
              <a:gdLst/>
              <a:ahLst/>
              <a:cxnLst/>
              <a:rect l="l" t="t" r="r" b="b"/>
              <a:pathLst>
                <a:path w="24384000" h="4784725">
                  <a:moveTo>
                    <a:pt x="0" y="0"/>
                  </a:moveTo>
                  <a:lnTo>
                    <a:pt x="24384000" y="0"/>
                  </a:lnTo>
                  <a:lnTo>
                    <a:pt x="24384000" y="4784725"/>
                  </a:lnTo>
                  <a:lnTo>
                    <a:pt x="0" y="478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4671" b="-1146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9196334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366059"/>
            <a:ext cx="9196334" cy="293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Các quy định liên quan</a:t>
            </a:r>
          </a:p>
          <a:p>
            <a:pPr algn="l">
              <a:lnSpc>
                <a:spcPts val="4628"/>
              </a:lnSpc>
            </a:pPr>
            <a:r>
              <a:rPr lang="en-US" sz="458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1.5. Quy định về bảo mật &amp; quyền truy cập</a:t>
            </a:r>
          </a:p>
          <a:p>
            <a:pPr algn="l">
              <a:lnSpc>
                <a:spcPts val="4628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4629"/>
              </a:lnSpc>
            </a:pPr>
            <a:endParaRPr lang="en-US" sz="4583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25034" y="1095375"/>
            <a:ext cx="7462998" cy="44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xem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chỉnh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thống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duyệt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–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xử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vi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phạm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thêm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sao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lưu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họ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MSSV, email,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số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thoại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được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Luật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An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toàn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tin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Luật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Bảo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vệ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06186" y="3207057"/>
            <a:ext cx="5086631" cy="3230011"/>
            <a:chOff x="0" y="0"/>
            <a:chExt cx="11164068" cy="708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062" cy="7089140"/>
            </a:xfrm>
            <a:custGeom>
              <a:avLst/>
              <a:gdLst/>
              <a:ahLst/>
              <a:cxnLst/>
              <a:rect l="l" t="t" r="r" b="b"/>
              <a:pathLst>
                <a:path w="11164062" h="7089140">
                  <a:moveTo>
                    <a:pt x="0" y="0"/>
                  </a:moveTo>
                  <a:lnTo>
                    <a:pt x="11164062" y="0"/>
                  </a:lnTo>
                  <a:lnTo>
                    <a:pt x="11164062" y="7089140"/>
                  </a:lnTo>
                  <a:lnTo>
                    <a:pt x="0" y="7089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" r="-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6437068"/>
            <a:ext cx="18288000" cy="3842085"/>
            <a:chOff x="0" y="0"/>
            <a:chExt cx="24384000" cy="51227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5122799"/>
            </a:xfrm>
            <a:custGeom>
              <a:avLst/>
              <a:gdLst/>
              <a:ahLst/>
              <a:cxnLst/>
              <a:rect l="l" t="t" r="r" b="b"/>
              <a:pathLst>
                <a:path w="24384000" h="5122799">
                  <a:moveTo>
                    <a:pt x="0" y="0"/>
                  </a:moveTo>
                  <a:lnTo>
                    <a:pt x="24384000" y="0"/>
                  </a:lnTo>
                  <a:lnTo>
                    <a:pt x="24384000" y="5122799"/>
                  </a:lnTo>
                  <a:lnTo>
                    <a:pt x="0" y="512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8648" b="-108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897292"/>
            <a:ext cx="7227648" cy="14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III. Bảng hỏi</a:t>
            </a:r>
          </a:p>
          <a:p>
            <a:pPr algn="l">
              <a:lnSpc>
                <a:spcPts val="5737"/>
              </a:lnSpc>
            </a:pPr>
            <a:endParaRPr lang="en-US" sz="5681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33475"/>
            <a:ext cx="14670965" cy="14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I.   Những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liên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quan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đến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dự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án</a:t>
            </a:r>
            <a:endParaRPr lang="en-US" sz="568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5737"/>
              </a:lnSpc>
            </a:pPr>
            <a:endParaRPr lang="en-US" sz="568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19896"/>
            <a:ext cx="11086581" cy="14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II. 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Câu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hỏi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phỏng</a:t>
            </a:r>
            <a:r>
              <a:rPr lang="en-US" sz="568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568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vấn</a:t>
            </a:r>
            <a:endParaRPr lang="en-US" sz="568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5737"/>
              </a:lnSpc>
            </a:pPr>
            <a:endParaRPr lang="en-US" sz="568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76217"/>
            <a:ext cx="15030084" cy="7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8058" y="273049"/>
            <a:ext cx="5243932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4374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NỘI DUNG CHÍNH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37175"/>
            <a:ext cx="15030084" cy="14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V.  Đặc tả và mô hình hóa yêu cầu</a:t>
            </a:r>
          </a:p>
          <a:p>
            <a:pPr algn="l">
              <a:lnSpc>
                <a:spcPts val="5737"/>
              </a:lnSpc>
            </a:pPr>
            <a:endParaRPr lang="en-US" sz="5681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523000"/>
            <a:ext cx="15030084" cy="14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68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  <a:p>
            <a:pPr algn="l">
              <a:lnSpc>
                <a:spcPts val="5737"/>
              </a:lnSpc>
            </a:pPr>
            <a:endParaRPr lang="en-US" sz="5681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583" y="3478766"/>
            <a:ext cx="7291271" cy="6115554"/>
          </a:xfrm>
          <a:custGeom>
            <a:avLst/>
            <a:gdLst/>
            <a:ahLst/>
            <a:cxnLst/>
            <a:rect l="l" t="t" r="r" b="b"/>
            <a:pathLst>
              <a:path w="7291271" h="6115554">
                <a:moveTo>
                  <a:pt x="0" y="0"/>
                </a:moveTo>
                <a:lnTo>
                  <a:pt x="7291271" y="0"/>
                </a:lnTo>
                <a:lnTo>
                  <a:pt x="7291271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93818" y="3478766"/>
            <a:ext cx="9413014" cy="6115554"/>
          </a:xfrm>
          <a:custGeom>
            <a:avLst/>
            <a:gdLst/>
            <a:ahLst/>
            <a:cxnLst/>
            <a:rect l="l" t="t" r="r" b="b"/>
            <a:pathLst>
              <a:path w="9413014" h="6115554">
                <a:moveTo>
                  <a:pt x="0" y="0"/>
                </a:moveTo>
                <a:lnTo>
                  <a:pt x="9413014" y="0"/>
                </a:lnTo>
                <a:lnTo>
                  <a:pt x="9413014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5583" y="2109597"/>
            <a:ext cx="11244288" cy="18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</a:t>
            </a:r>
            <a:r>
              <a:rPr lang="en-US" sz="4112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Mẫu</a:t>
            </a:r>
            <a:r>
              <a:rPr lang="en-US" sz="4112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4112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biểu</a:t>
            </a:r>
            <a:endParaRPr lang="en-US" sz="4112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2.1.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Phiếu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đăng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kí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thẻ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thư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viện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93818" y="2109597"/>
            <a:ext cx="9413014" cy="23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endParaRPr dirty="0"/>
          </a:p>
          <a:p>
            <a:pPr algn="l">
              <a:lnSpc>
                <a:spcPts val="3569"/>
              </a:lnSpc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2.2.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Phiếu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mượn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sách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1466" y="3601232"/>
            <a:ext cx="10825067" cy="5847241"/>
          </a:xfrm>
          <a:custGeom>
            <a:avLst/>
            <a:gdLst/>
            <a:ahLst/>
            <a:cxnLst/>
            <a:rect l="l" t="t" r="r" b="b"/>
            <a:pathLst>
              <a:path w="10825067" h="5847241">
                <a:moveTo>
                  <a:pt x="0" y="0"/>
                </a:moveTo>
                <a:lnTo>
                  <a:pt x="10825068" y="0"/>
                </a:lnTo>
                <a:lnTo>
                  <a:pt x="10825068" y="5847241"/>
                </a:lnTo>
                <a:lnTo>
                  <a:pt x="0" y="584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18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Mẫu biểu</a:t>
            </a:r>
          </a:p>
          <a:p>
            <a:pPr algn="l">
              <a:lnSpc>
                <a:spcPts val="3569"/>
              </a:lnSpc>
            </a:pPr>
            <a:r>
              <a:rPr lang="en-US" sz="255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2.3. Phiếu trả sách</a:t>
            </a:r>
          </a:p>
          <a:p>
            <a:pPr algn="l">
              <a:lnSpc>
                <a:spcPts val="5756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6914" y="3805471"/>
            <a:ext cx="12014172" cy="5178523"/>
          </a:xfrm>
          <a:custGeom>
            <a:avLst/>
            <a:gdLst/>
            <a:ahLst/>
            <a:cxnLst/>
            <a:rect l="l" t="t" r="r" b="b"/>
            <a:pathLst>
              <a:path w="12014172" h="5178523">
                <a:moveTo>
                  <a:pt x="0" y="0"/>
                </a:moveTo>
                <a:lnTo>
                  <a:pt x="12014172" y="0"/>
                </a:lnTo>
                <a:lnTo>
                  <a:pt x="12014172" y="5178523"/>
                </a:lnTo>
                <a:lnTo>
                  <a:pt x="0" y="5178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23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Mẫu biểu</a:t>
            </a:r>
          </a:p>
          <a:p>
            <a:pPr algn="l">
              <a:lnSpc>
                <a:spcPts val="3569"/>
              </a:lnSpc>
            </a:pPr>
            <a:r>
              <a:rPr lang="en-US" sz="255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2.4. Phiếu đặt trước sách</a:t>
            </a: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75357" y="3528987"/>
            <a:ext cx="9937286" cy="6030905"/>
          </a:xfrm>
          <a:custGeom>
            <a:avLst/>
            <a:gdLst/>
            <a:ahLst/>
            <a:cxnLst/>
            <a:rect l="l" t="t" r="r" b="b"/>
            <a:pathLst>
              <a:path w="9937286" h="6030905">
                <a:moveTo>
                  <a:pt x="0" y="0"/>
                </a:moveTo>
                <a:lnTo>
                  <a:pt x="9937286" y="0"/>
                </a:lnTo>
                <a:lnTo>
                  <a:pt x="9937286" y="6030905"/>
                </a:lnTo>
                <a:lnTo>
                  <a:pt x="0" y="60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276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Mẫu biểu</a:t>
            </a:r>
          </a:p>
          <a:p>
            <a:pPr algn="l">
              <a:lnSpc>
                <a:spcPts val="3569"/>
              </a:lnSpc>
            </a:pPr>
            <a:r>
              <a:rPr lang="en-US" sz="255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2.5. Biên bản mất, hỏng sách</a:t>
            </a: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8801" y="1956174"/>
            <a:ext cx="7586832" cy="8139311"/>
          </a:xfrm>
          <a:custGeom>
            <a:avLst/>
            <a:gdLst/>
            <a:ahLst/>
            <a:cxnLst/>
            <a:rect l="l" t="t" r="r" b="b"/>
            <a:pathLst>
              <a:path w="7586832" h="8139311">
                <a:moveTo>
                  <a:pt x="0" y="0"/>
                </a:moveTo>
                <a:lnTo>
                  <a:pt x="7586832" y="0"/>
                </a:lnTo>
                <a:lnTo>
                  <a:pt x="7586832" y="8139311"/>
                </a:lnTo>
                <a:lnTo>
                  <a:pt x="0" y="813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276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Mẫu biểu</a:t>
            </a:r>
          </a:p>
          <a:p>
            <a:pPr algn="l">
              <a:lnSpc>
                <a:spcPts val="3569"/>
              </a:lnSpc>
            </a:pPr>
            <a:r>
              <a:rPr lang="en-US" sz="255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2.6. Mẫu báo cáo thống kê</a:t>
            </a: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4000" y="3416221"/>
            <a:ext cx="11863055" cy="6013530"/>
          </a:xfrm>
          <a:custGeom>
            <a:avLst/>
            <a:gdLst/>
            <a:ahLst/>
            <a:cxnLst/>
            <a:rect l="l" t="t" r="r" b="b"/>
            <a:pathLst>
              <a:path w="11863055" h="6013530">
                <a:moveTo>
                  <a:pt x="0" y="0"/>
                </a:moveTo>
                <a:lnTo>
                  <a:pt x="11863056" y="0"/>
                </a:lnTo>
                <a:lnTo>
                  <a:pt x="11863056" y="6013530"/>
                </a:lnTo>
                <a:lnTo>
                  <a:pt x="0" y="601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7202"/>
            <a:ext cx="16093656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VI. Các biểu mẫu và quy định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583" y="2109597"/>
            <a:ext cx="11244288" cy="321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6"/>
              </a:lnSpc>
            </a:pPr>
            <a:r>
              <a:rPr lang="en-US" sz="4112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Mẫu biểu</a:t>
            </a:r>
          </a:p>
          <a:p>
            <a:pPr algn="l">
              <a:lnSpc>
                <a:spcPts val="3569"/>
              </a:lnSpc>
            </a:pPr>
            <a:r>
              <a:rPr lang="en-US" sz="255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2.7. Phiếu nhập sách</a:t>
            </a: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69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5756"/>
              </a:lnSpc>
            </a:pPr>
            <a:endParaRPr lang="en-US" sz="2550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591" r="-5398" b="-315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828483" y="3564623"/>
            <a:ext cx="8631033" cy="31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66"/>
              </a:lnSpc>
            </a:pPr>
            <a:r>
              <a:rPr lang="en-US" sz="12046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Thanks for listening!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444915"/>
            <a:ext cx="18288000" cy="3842085"/>
            <a:chOff x="0" y="0"/>
            <a:chExt cx="24384000" cy="5122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122799"/>
            </a:xfrm>
            <a:custGeom>
              <a:avLst/>
              <a:gdLst/>
              <a:ahLst/>
              <a:cxnLst/>
              <a:rect l="l" t="t" r="r" b="b"/>
              <a:pathLst>
                <a:path w="24384000" h="5122799">
                  <a:moveTo>
                    <a:pt x="0" y="0"/>
                  </a:moveTo>
                  <a:lnTo>
                    <a:pt x="24384000" y="0"/>
                  </a:lnTo>
                  <a:lnTo>
                    <a:pt x="24384000" y="5122799"/>
                  </a:lnTo>
                  <a:lnTo>
                    <a:pt x="0" y="512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8630" b="-1086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56083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84526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266825"/>
            <a:ext cx="14879024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I. Những người liên quan đến dự án: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3819" y="3267232"/>
            <a:ext cx="3863486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 Ban quản lý thư viện 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41B8D5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1203" y="3267232"/>
            <a:ext cx="393454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Nhân viên thư viện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41B8D5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69645" y="3267232"/>
            <a:ext cx="3863486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Độc giả/Người dùng thư viện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41B8D5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3316" y="4371903"/>
            <a:ext cx="4965542" cy="358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Đưa ra định hướng, quyết định ngân sách, thời gian, quy mô và kiểm duyệt kết quả cuối cùng.</a:t>
            </a:r>
          </a:p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Mục tiêu quản lý (tăng hiệu quả quản lý sách, giảm thất thoát), báo cáo (doanh thu, thống kê sách mượn), tiêu chí đánh giá thành công.</a:t>
            </a:r>
          </a:p>
          <a:p>
            <a:pPr algn="l">
              <a:lnSpc>
                <a:spcPts val="3218"/>
              </a:lnSpc>
            </a:pPr>
            <a:endParaRPr lang="en-US" sz="2298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56083" y="4371903"/>
            <a:ext cx="4974774" cy="358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Quản lý sách, mượn/trả, cập nhật dữ liệu và hỗ trợ công việc hàng ngày.</a:t>
            </a:r>
          </a:p>
          <a:p>
            <a:pPr marL="496354" lvl="1" indent="-248177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Quy trình hiện tại (thủ công, Excel), khó khăn (tìm sách lâu, nhầm lẫn), tính năng mong muốn (cảnh báo quá hạn, quét mã QR).</a:t>
            </a:r>
          </a:p>
          <a:p>
            <a:pPr algn="l">
              <a:lnSpc>
                <a:spcPts val="3218"/>
              </a:lnSpc>
            </a:pPr>
            <a:endParaRPr lang="en-US" sz="22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88082" y="4371903"/>
            <a:ext cx="4864061" cy="398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Tìm kiếm tài liệu, mượn sách online, gia hạn và phản hồi về trải nghiệm người dùng.</a:t>
            </a:r>
          </a:p>
          <a:p>
            <a:pPr marL="496354" lvl="1" indent="-248177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Hành vi sử dụng, tính năng mong muốn (đặt sách trước, lịch sử mượn), khó khăn (phải đến trực tiếp), giao diện yêu thích (thân thiện với điện thoại).</a:t>
            </a:r>
          </a:p>
          <a:p>
            <a:pPr algn="l">
              <a:lnSpc>
                <a:spcPts val="3218"/>
              </a:lnSpc>
            </a:pPr>
            <a:endParaRPr lang="en-US" sz="22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444915"/>
            <a:ext cx="18288000" cy="3842085"/>
            <a:chOff x="0" y="0"/>
            <a:chExt cx="24384000" cy="5122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122799"/>
            </a:xfrm>
            <a:custGeom>
              <a:avLst/>
              <a:gdLst/>
              <a:ahLst/>
              <a:cxnLst/>
              <a:rect l="l" t="t" r="r" b="b"/>
              <a:pathLst>
                <a:path w="24384000" h="5122799">
                  <a:moveTo>
                    <a:pt x="0" y="0"/>
                  </a:moveTo>
                  <a:lnTo>
                    <a:pt x="24384000" y="0"/>
                  </a:lnTo>
                  <a:lnTo>
                    <a:pt x="24384000" y="5122799"/>
                  </a:lnTo>
                  <a:lnTo>
                    <a:pt x="0" y="512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8630" b="-1086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56083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84526" y="2808152"/>
            <a:ext cx="4974774" cy="5385503"/>
          </a:xfrm>
          <a:custGeom>
            <a:avLst/>
            <a:gdLst/>
            <a:ahLst/>
            <a:cxnLst/>
            <a:rect l="l" t="t" r="r" b="b"/>
            <a:pathLst>
              <a:path w="4974774" h="5385503">
                <a:moveTo>
                  <a:pt x="0" y="0"/>
                </a:moveTo>
                <a:lnTo>
                  <a:pt x="4974774" y="0"/>
                </a:lnTo>
                <a:lnTo>
                  <a:pt x="4974774" y="5385503"/>
                </a:lnTo>
                <a:lnTo>
                  <a:pt x="0" y="538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266825"/>
            <a:ext cx="14879024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I. Những người liên quan đến dự án: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3819" y="3267232"/>
            <a:ext cx="3863486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 Nhóm phát triển</a:t>
            </a:r>
          </a:p>
          <a:p>
            <a:pPr algn="l">
              <a:lnSpc>
                <a:spcPts val="4060"/>
              </a:lnSpc>
            </a:pPr>
            <a:endParaRPr lang="en-US" sz="3200" b="1">
              <a:solidFill>
                <a:srgbClr val="41B8D5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1203" y="3267232"/>
            <a:ext cx="3934540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 Bộ phận IT 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41B8D5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69645" y="3267232"/>
            <a:ext cx="386348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41B8D5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6. Đối tác bên ngoài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371903"/>
            <a:ext cx="4970158" cy="358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Phân tích nghiệp vụ, thiết kế, lập trình, kiểm tra chất lượng và quản lý tiến độ.</a:t>
            </a:r>
          </a:p>
          <a:p>
            <a:pPr marL="496354" lvl="1" indent="-248177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Tài liệu yêu cầu (Use Case, User Story), công nghệ hạ tầng, ưu tiên tính năng, ràng buộc về bảo mật và hiệu năng.</a:t>
            </a:r>
          </a:p>
          <a:p>
            <a:pPr algn="l">
              <a:lnSpc>
                <a:spcPts val="3218"/>
              </a:lnSpc>
            </a:pPr>
            <a:endParaRPr lang="en-US" sz="22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56083" y="4371903"/>
            <a:ext cx="4974774" cy="27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Cài đặt, bảo trì hệ thống và đảm bảo an ninh dữ liệu.</a:t>
            </a:r>
          </a:p>
          <a:p>
            <a:pPr marL="496354" lvl="1" indent="-248177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Hạ tầng có sẵn, chính sách bảo mật, yêu cầu về backup và khôi phục dữ liệu.</a:t>
            </a:r>
          </a:p>
          <a:p>
            <a:pPr algn="l">
              <a:lnSpc>
                <a:spcPts val="3218"/>
              </a:lnSpc>
            </a:pPr>
            <a:endParaRPr lang="en-US" sz="22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88082" y="4371903"/>
            <a:ext cx="4971218" cy="27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54" lvl="1" indent="-248177" algn="l">
              <a:lnSpc>
                <a:spcPts val="3218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Vai trò: Cung cấp dữ liệu sách, chuẩn thông tin và yêu cầu tích hợp hệ thống.</a:t>
            </a:r>
          </a:p>
          <a:p>
            <a:pPr marL="496354" lvl="1" indent="-248177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tin cần thu thập: Chuẩn dữ liệu sách (ISBN, metadata), yêu cầu liên kết hoặc báo cáo.</a:t>
            </a:r>
          </a:p>
          <a:p>
            <a:pPr algn="l">
              <a:lnSpc>
                <a:spcPts val="3218"/>
              </a:lnSpc>
            </a:pPr>
            <a:endParaRPr lang="en-US" sz="2299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52809" y="0"/>
            <a:ext cx="7235191" cy="10287000"/>
            <a:chOff x="0" y="0"/>
            <a:chExt cx="964692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46920" cy="13716000"/>
            </a:xfrm>
            <a:custGeom>
              <a:avLst/>
              <a:gdLst/>
              <a:ahLst/>
              <a:cxnLst/>
              <a:rect l="l" t="t" r="r" b="b"/>
              <a:pathLst>
                <a:path w="9646920" h="13716000">
                  <a:moveTo>
                    <a:pt x="0" y="0"/>
                  </a:moveTo>
                  <a:lnTo>
                    <a:pt x="9646920" y="0"/>
                  </a:lnTo>
                  <a:lnTo>
                    <a:pt x="964692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82" b="-27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66825"/>
            <a:ext cx="10024109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II. Câu hỏi phỏng vấn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443" y="2336519"/>
            <a:ext cx="10697668" cy="596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3571"/>
              </a:lnSpc>
              <a:buAutoNum type="arabicPeriod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Câu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hỏi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mở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(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Khởi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đầu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–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tổng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quát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)</a:t>
            </a:r>
          </a:p>
          <a:p>
            <a:pPr marL="514350" indent="-514350" algn="l">
              <a:lnSpc>
                <a:spcPts val="3571"/>
              </a:lnSpc>
              <a:buAutoNum type="arabicPeriod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Câu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hỏi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khai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thác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chi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tiết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(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vào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trọng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tâm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)</a:t>
            </a:r>
          </a:p>
          <a:p>
            <a:pPr marL="457200" indent="-457200">
              <a:lnSpc>
                <a:spcPts val="3571"/>
              </a:lnSpc>
              <a:buFontTx/>
              <a:buChar char="-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Về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người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dùng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 marL="457200" indent="-457200">
              <a:lnSpc>
                <a:spcPts val="3571"/>
              </a:lnSpc>
              <a:buFontTx/>
              <a:buChar char="-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Về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tài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liệu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&amp;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dữ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liệu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 marL="457200" indent="-457200">
              <a:lnSpc>
                <a:spcPts val="3571"/>
              </a:lnSpc>
              <a:buFontTx/>
              <a:buChar char="-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Về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quy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trình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 marL="457200" indent="-457200">
              <a:lnSpc>
                <a:spcPts val="3571"/>
              </a:lnSpc>
              <a:buFontTx/>
              <a:buChar char="-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Về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báo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cáo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&amp;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quản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lý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 marL="457200" indent="-457200">
              <a:lnSpc>
                <a:spcPts val="3571"/>
              </a:lnSpc>
              <a:buFontTx/>
              <a:buChar char="-"/>
            </a:pP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Về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kỹ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thuật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&amp;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tích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hợp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>
              <a:lnSpc>
                <a:spcPts val="3571"/>
              </a:lnSpc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Xác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nhận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,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làm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rõ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yêu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cầu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>
              <a:lnSpc>
                <a:spcPts val="3571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marL="457200" indent="-457200">
              <a:lnSpc>
                <a:spcPts val="3571"/>
              </a:lnSpc>
              <a:buFontTx/>
              <a:buChar char="-"/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marL="457200" indent="-457200">
              <a:lnSpc>
                <a:spcPts val="3571"/>
              </a:lnSpc>
              <a:buFontTx/>
              <a:buChar char="-"/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71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572"/>
              </a:lnSpc>
            </a:pP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6825"/>
            <a:ext cx="8904387" cy="179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III. Bảng hỏi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6999" y="2287989"/>
            <a:ext cx="9352988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 Ban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quản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lý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thư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viện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đánh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665" y="3133912"/>
            <a:ext cx="10960346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Nhân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viên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thư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viện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(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Thủ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thư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)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nghiệp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vụ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tế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khăn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17665" y="3978129"/>
            <a:ext cx="9352988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Độc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giả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/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Người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dùng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cầu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cứu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dụng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dịch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vụ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17665" y="4824052"/>
            <a:ext cx="9352988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Bộ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phận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IT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tầng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hợp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80134" y="5639268"/>
            <a:ext cx="9352988" cy="98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Nhà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cung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cấp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sách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/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Nhà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xuất</a:t>
            </a:r>
            <a:r>
              <a:rPr lang="en-US" sz="255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550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bản</a:t>
            </a:r>
            <a:endParaRPr lang="en-US" sz="2550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Mục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Thu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chuẩn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hợp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134" y="6624725"/>
            <a:ext cx="2435458" cy="2435458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2801737" y="7152784"/>
            <a:ext cx="13062643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Kết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lý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tập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trung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nhiều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/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(90%).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tâm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nhất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đến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quét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(85%).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Độc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ưu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(85%)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biết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trạng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(90%).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IT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nặng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mật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phân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quyền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(80%).</a:t>
            </a:r>
          </a:p>
          <a:p>
            <a:pPr marL="550545" lvl="1" indent="-275272" algn="l">
              <a:lnSpc>
                <a:spcPts val="2575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chuẩn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yếu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bằng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ISBN (80%).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allAtOnce"/>
      <p:bldP spid="8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109" r="-25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35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Thư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đề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Nhanh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chóng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thấy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tài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liệu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tiết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kiệm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967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Tính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năng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cứu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tài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  <a:r>
              <a:rPr lang="en-US" sz="2793" b="1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liệu</a:t>
            </a:r>
            <a:r>
              <a:rPr lang="en-US" sz="2793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:</a:t>
            </a:r>
          </a:p>
          <a:p>
            <a:pPr algn="l">
              <a:lnSpc>
                <a:spcPts val="3910"/>
              </a:lnSpc>
            </a:pPr>
            <a:endParaRPr lang="en-US" sz="2793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 algn="l">
              <a:lnSpc>
                <a:spcPts val="3911"/>
              </a:lnSpc>
            </a:pPr>
            <a:endParaRPr lang="en-US" sz="2793" b="1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292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Hiển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từ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khóa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tác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mô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Lọc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thể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loại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từ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menu.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thấy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kèm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gợi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ý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liên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dấu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dấu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Kết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tìm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kiếm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hiển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tối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5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giây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4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7100" y="902251"/>
            <a:ext cx="7502200" cy="2634293"/>
          </a:xfrm>
          <a:custGeom>
            <a:avLst/>
            <a:gdLst/>
            <a:ahLst/>
            <a:cxnLst/>
            <a:rect l="l" t="t" r="r" b="b"/>
            <a:pathLst>
              <a:path w="7502200" h="2634293">
                <a:moveTo>
                  <a:pt x="0" y="0"/>
                </a:moveTo>
                <a:lnTo>
                  <a:pt x="7502200" y="0"/>
                </a:lnTo>
                <a:lnTo>
                  <a:pt x="7502200" y="2634293"/>
                </a:lnTo>
                <a:lnTo>
                  <a:pt x="0" y="263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550690"/>
            <a:ext cx="18288000" cy="2736310"/>
            <a:chOff x="0" y="0"/>
            <a:chExt cx="24384000" cy="3648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3648456"/>
            </a:xfrm>
            <a:custGeom>
              <a:avLst/>
              <a:gdLst/>
              <a:ahLst/>
              <a:cxnLst/>
              <a:rect l="l" t="t" r="r" b="b"/>
              <a:pathLst>
                <a:path w="24384000" h="3648456">
                  <a:moveTo>
                    <a:pt x="0" y="0"/>
                  </a:moveTo>
                  <a:lnTo>
                    <a:pt x="24384000" y="0"/>
                  </a:lnTo>
                  <a:lnTo>
                    <a:pt x="24384000" y="3648456"/>
                  </a:lnTo>
                  <a:lnTo>
                    <a:pt x="0" y="364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2712" b="-1727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6406" y="1031611"/>
            <a:ext cx="2502894" cy="2504933"/>
            <a:chOff x="0" y="0"/>
            <a:chExt cx="3337192" cy="3339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179" cy="3339973"/>
            </a:xfrm>
            <a:custGeom>
              <a:avLst/>
              <a:gdLst/>
              <a:ahLst/>
              <a:cxnLst/>
              <a:rect l="l" t="t" r="r" b="b"/>
              <a:pathLst>
                <a:path w="3337179" h="3339973">
                  <a:moveTo>
                    <a:pt x="0" y="0"/>
                  </a:moveTo>
                  <a:lnTo>
                    <a:pt x="3337179" y="0"/>
                  </a:lnTo>
                  <a:lnTo>
                    <a:pt x="3337179" y="3339973"/>
                  </a:lnTo>
                  <a:lnTo>
                    <a:pt x="0" y="333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987" r="-269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66825"/>
            <a:ext cx="8430460" cy="354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IV. User story và tiêu chí chấp thuận</a:t>
            </a: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6969"/>
              </a:lnSpc>
            </a:pPr>
            <a:endParaRPr lang="en-US" sz="690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3320" y="3488919"/>
            <a:ext cx="8480680" cy="311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User Story: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&amp;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dùng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Thư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online.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Tính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năng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muốn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trước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760" lvl="1" indent="-275380" algn="l">
              <a:lnSpc>
                <a:spcPts val="3571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trị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Đảm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bảo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đến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thư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viện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đủ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dụng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3571"/>
              </a:lnSpc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80626" y="1238149"/>
            <a:ext cx="3327574" cy="147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793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Đặt mượn và gia hạn sách:</a:t>
            </a:r>
          </a:p>
          <a:p>
            <a:pPr algn="l">
              <a:lnSpc>
                <a:spcPts val="3911"/>
              </a:lnSpc>
            </a:pPr>
            <a:endParaRPr lang="en-US" sz="2793" b="1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59160" y="3584169"/>
            <a:ext cx="8436772" cy="325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Tiêu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chí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chấp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trực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tuyến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bằng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nút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“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”.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Giữ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chỗ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sẵn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ngày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Cho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phép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trước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đang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mượn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chờ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Gia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nếu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chưa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quá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và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người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đặt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trước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marL="550545" lvl="1" indent="-275272" algn="l">
              <a:lnSpc>
                <a:spcPts val="2575"/>
              </a:lnSpc>
              <a:buFont typeface="Arial"/>
              <a:buChar char="•"/>
            </a:pP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Gửi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thông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báo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gần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đến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hạn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trả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hoặc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khi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sách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sẵn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sàng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nhận</a:t>
            </a:r>
            <a:r>
              <a:rPr lang="en-US" sz="255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575"/>
              </a:lnSpc>
              <a:spcBef>
                <a:spcPct val="0"/>
              </a:spcBef>
            </a:pPr>
            <a:endParaRPr lang="en-US" sz="255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Lát cắt">
  <a:themeElements>
    <a:clrScheme name="Lát cắ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Lát cắ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át cắ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180</TotalTime>
  <Words>3139</Words>
  <Application>Microsoft Office PowerPoint</Application>
  <PresentationFormat>Tùy chỉnh</PresentationFormat>
  <Paragraphs>276</Paragraphs>
  <Slides>36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36</vt:i4>
      </vt:variant>
    </vt:vector>
  </HeadingPairs>
  <TitlesOfParts>
    <vt:vector size="43" baseType="lpstr">
      <vt:lpstr>Wingdings 3</vt:lpstr>
      <vt:lpstr>Arial Unicode Bold</vt:lpstr>
      <vt:lpstr>Century Gothic</vt:lpstr>
      <vt:lpstr>Arial Unicode</vt:lpstr>
      <vt:lpstr>Arial</vt:lpstr>
      <vt:lpstr>Tahoma</vt:lpstr>
      <vt:lpstr>Lát cắt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World Book Day modern presentation.pptx</dc:title>
  <dc:creator>Giap Ngu</dc:creator>
  <cp:lastModifiedBy>giap nguyen</cp:lastModifiedBy>
  <cp:revision>6</cp:revision>
  <dcterms:created xsi:type="dcterms:W3CDTF">2006-08-16T00:00:00Z</dcterms:created>
  <dcterms:modified xsi:type="dcterms:W3CDTF">2025-08-25T14:18:21Z</dcterms:modified>
  <dc:identifier>DAGxAlW0bRk</dc:identifier>
</cp:coreProperties>
</file>